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6" r:id="rId3"/>
    <p:sldId id="278" r:id="rId4"/>
    <p:sldId id="344" r:id="rId5"/>
    <p:sldId id="280" r:id="rId6"/>
    <p:sldId id="281" r:id="rId7"/>
    <p:sldId id="282" r:id="rId8"/>
    <p:sldId id="345" r:id="rId9"/>
    <p:sldId id="289" r:id="rId10"/>
    <p:sldId id="340" r:id="rId11"/>
    <p:sldId id="324" r:id="rId12"/>
    <p:sldId id="347" r:id="rId13"/>
    <p:sldId id="320" r:id="rId14"/>
    <p:sldId id="315" r:id="rId15"/>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1pPr>
    <a:lvl2pPr marL="4572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2pPr>
    <a:lvl3pPr marL="9144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3pPr>
    <a:lvl4pPr marL="13716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4pPr>
    <a:lvl5pPr marL="1828800" algn="l" defTabSz="457200" rtl="0" fontAlgn="base">
      <a:spcBef>
        <a:spcPct val="0"/>
      </a:spcBef>
      <a:spcAft>
        <a:spcPct val="0"/>
      </a:spcAft>
      <a:defRPr kern="1200">
        <a:solidFill>
          <a:schemeClr val="tx1"/>
        </a:solidFill>
        <a:latin typeface="Arial" pitchFamily="-1" charset="0"/>
        <a:ea typeface="ＭＳ Ｐゴシック" pitchFamily="-1" charset="-128"/>
        <a:cs typeface="ＭＳ Ｐゴシック" pitchFamily="-1" charset="-128"/>
      </a:defRPr>
    </a:lvl5pPr>
    <a:lvl6pPr marL="22860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6pPr>
    <a:lvl7pPr marL="27432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7pPr>
    <a:lvl8pPr marL="32004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8pPr>
    <a:lvl9pPr marL="3657600" algn="l" defTabSz="457200" rtl="0" eaLnBrk="1" latinLnBrk="0" hangingPunct="1">
      <a:defRPr kern="1200">
        <a:solidFill>
          <a:schemeClr val="tx1"/>
        </a:solidFill>
        <a:latin typeface="Arial" pitchFamily="-1" charset="0"/>
        <a:ea typeface="ＭＳ Ｐゴシック" pitchFamily="-1" charset="-128"/>
        <a:cs typeface="ＭＳ Ｐゴシック" pitchFamily="-1"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D0DA"/>
    <a:srgbClr val="89C8B3"/>
    <a:srgbClr val="959B2D"/>
    <a:srgbClr val="C0C291"/>
    <a:srgbClr val="EEE3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1" autoAdjust="0"/>
    <p:restoredTop sz="82069" autoAdjust="0"/>
  </p:normalViewPr>
  <p:slideViewPr>
    <p:cSldViewPr snapToGrid="0" snapToObjects="1">
      <p:cViewPr varScale="1">
        <p:scale>
          <a:sx n="92" d="100"/>
          <a:sy n="92" d="100"/>
        </p:scale>
        <p:origin x="557" y="8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4ECB9795-664F-1347-BFED-9305B47BAB88}" type="datetime1">
              <a:rPr lang="en-US"/>
              <a:pPr>
                <a:defRPr/>
              </a:pPr>
              <a:t>12/14/2022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724EC13-E242-DF4F-963C-CFC31515C518}" type="slidenum">
              <a:rPr lang="en-US"/>
              <a:pPr>
                <a:defRPr/>
              </a:pPr>
              <a:t>‹#›</a:t>
            </a:fld>
            <a:endParaRPr lang="en-US"/>
          </a:p>
        </p:txBody>
      </p:sp>
    </p:spTree>
    <p:extLst>
      <p:ext uri="{BB962C8B-B14F-4D97-AF65-F5344CB8AC3E}">
        <p14:creationId xmlns:p14="http://schemas.microsoft.com/office/powerpoint/2010/main" val="39811763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pitchFamily="-1" charset="-128"/>
                <a:cs typeface="ＭＳ Ｐゴシック" pitchFamily="-1" charset="-128"/>
              </a:rPr>
              <a:t>Leave this slide up while your guests arrive and seat themselves. You should have already switched everything on and have it working.</a:t>
            </a:r>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6A9222-5607-B24A-8CCF-01BDD43D59F4}" type="slidenum">
              <a:rPr lang="en-US" smtClean="0">
                <a:ea typeface="ＭＳ Ｐゴシック" pitchFamily="-65" charset="-128"/>
                <a:cs typeface="ＭＳ Ｐゴシック" pitchFamily="-65" charset="-128"/>
              </a:rPr>
              <a:pPr fontAlgn="base">
                <a:spcBef>
                  <a:spcPct val="0"/>
                </a:spcBef>
                <a:spcAft>
                  <a:spcPct val="0"/>
                </a:spcAft>
                <a:defRPr/>
              </a:pPr>
              <a:t>1</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1" charset="-128"/>
              <a:cs typeface="ＭＳ Ｐゴシック" pitchFamily="-1" charset="-128"/>
            </a:endParaRPr>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1DC247-268D-AD45-8F0E-02E7A239D7DA}" type="slidenum">
              <a:rPr lang="en-US" smtClean="0">
                <a:ea typeface="ＭＳ Ｐゴシック" pitchFamily="-65" charset="-128"/>
                <a:cs typeface="ＭＳ Ｐゴシック" pitchFamily="-65" charset="-128"/>
              </a:rPr>
              <a:pPr fontAlgn="base">
                <a:spcBef>
                  <a:spcPct val="0"/>
                </a:spcBef>
                <a:spcAft>
                  <a:spcPct val="0"/>
                </a:spcAft>
                <a:defRPr/>
              </a:pPr>
              <a:t>10</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888396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pitchFamily="-1" charset="-128"/>
              <a:cs typeface="ＭＳ Ｐゴシック" pitchFamily="-1" charset="-128"/>
            </a:endParaRPr>
          </a:p>
          <a:p>
            <a:pPr eaLnBrk="1" hangingPunct="1">
              <a:spcBef>
                <a:spcPct val="0"/>
              </a:spcBef>
            </a:pPr>
            <a:endParaRPr lang="en-US" dirty="0" smtClean="0">
              <a:ea typeface="ＭＳ Ｐゴシック" pitchFamily="-1" charset="-128"/>
              <a:cs typeface="ＭＳ Ｐゴシック" pitchFamily="-1" charset="-128"/>
            </a:endParaRPr>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1DC247-268D-AD45-8F0E-02E7A239D7DA}" type="slidenum">
              <a:rPr lang="en-US" smtClean="0">
                <a:ea typeface="ＭＳ Ｐゴシック" pitchFamily="-65" charset="-128"/>
                <a:cs typeface="ＭＳ Ｐゴシック" pitchFamily="-65" charset="-128"/>
              </a:rPr>
              <a:pPr fontAlgn="base">
                <a:spcBef>
                  <a:spcPct val="0"/>
                </a:spcBef>
                <a:spcAft>
                  <a:spcPct val="0"/>
                </a:spcAft>
                <a:defRPr/>
              </a:pPr>
              <a:t>11</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29063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pitchFamily="-1" charset="-128"/>
              <a:cs typeface="ＭＳ Ｐゴシック" pitchFamily="-1" charset="-128"/>
            </a:endParaRPr>
          </a:p>
          <a:p>
            <a:pPr eaLnBrk="1" hangingPunct="1">
              <a:spcBef>
                <a:spcPct val="0"/>
              </a:spcBef>
            </a:pPr>
            <a:endParaRPr lang="en-US" dirty="0" smtClean="0">
              <a:ea typeface="ＭＳ Ｐゴシック" pitchFamily="-1" charset="-128"/>
              <a:cs typeface="ＭＳ Ｐゴシック" pitchFamily="-1" charset="-128"/>
            </a:endParaRPr>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1DC247-268D-AD45-8F0E-02E7A239D7DA}" type="slidenum">
              <a:rPr lang="en-US" smtClean="0">
                <a:ea typeface="ＭＳ Ｐゴシック" pitchFamily="-65" charset="-128"/>
                <a:cs typeface="ＭＳ Ｐゴシック" pitchFamily="-65" charset="-128"/>
              </a:rPr>
              <a:pPr fontAlgn="base">
                <a:spcBef>
                  <a:spcPct val="0"/>
                </a:spcBef>
                <a:spcAft>
                  <a:spcPct val="0"/>
                </a:spcAft>
                <a:defRPr/>
              </a:pPr>
              <a:t>12</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095969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pitchFamily="-1" charset="-128"/>
              <a:cs typeface="ＭＳ Ｐゴシック" pitchFamily="-1" charset="-128"/>
            </a:endParaRP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7EDBA7-B344-084D-A3A1-F212D9EB36D8}" type="slidenum">
              <a:rPr lang="en-US" smtClean="0">
                <a:ea typeface="ＭＳ Ｐゴシック" pitchFamily="-65" charset="-128"/>
                <a:cs typeface="ＭＳ Ｐゴシック" pitchFamily="-65" charset="-128"/>
              </a:rPr>
              <a:pPr fontAlgn="base">
                <a:spcBef>
                  <a:spcPct val="0"/>
                </a:spcBef>
                <a:spcAft>
                  <a:spcPct val="0"/>
                </a:spcAft>
                <a:defRPr/>
              </a:pPr>
              <a:t>13</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369498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1" charset="-128"/>
              <a:cs typeface="ＭＳ Ｐゴシック" pitchFamily="-1" charset="-128"/>
            </a:endParaRPr>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1DC247-268D-AD45-8F0E-02E7A239D7DA}" type="slidenum">
              <a:rPr lang="en-US" smtClean="0">
                <a:ea typeface="ＭＳ Ｐゴシック" pitchFamily="-65" charset="-128"/>
                <a:cs typeface="ＭＳ Ｐゴシック" pitchFamily="-65" charset="-128"/>
              </a:rPr>
              <a:pPr fontAlgn="base">
                <a:spcBef>
                  <a:spcPct val="0"/>
                </a:spcBef>
                <a:spcAft>
                  <a:spcPct val="0"/>
                </a:spcAft>
                <a:defRPr/>
              </a:pPr>
              <a:t>14</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96777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dirty="0" smtClean="0">
                <a:ea typeface="ＭＳ Ｐゴシック" pitchFamily="-1" charset="-128"/>
                <a:cs typeface="ＭＳ Ｐゴシック" pitchFamily="-1" charset="-128"/>
              </a:rPr>
              <a:t>One</a:t>
            </a:r>
            <a:r>
              <a:rPr lang="en-US" baseline="0" dirty="0" smtClean="0">
                <a:ea typeface="ＭＳ Ｐゴシック" pitchFamily="-1" charset="-128"/>
                <a:cs typeface="ＭＳ Ｐゴシック" pitchFamily="-1" charset="-128"/>
              </a:rPr>
              <a:t> way we are doing this is running Wild Beach sessions with local primary schools. Wild Beach is </a:t>
            </a:r>
            <a:r>
              <a:rPr lang="en-GB" dirty="0" smtClean="0"/>
              <a:t>based on a fundamental respect for children and young people and for their capacity to instigate, test and maintain curiosity in the world around them. The</a:t>
            </a:r>
            <a:r>
              <a:rPr lang="en-GB" baseline="0" dirty="0" smtClean="0"/>
              <a:t> sessions </a:t>
            </a:r>
            <a:r>
              <a:rPr lang="en-GB" dirty="0" smtClean="0"/>
              <a:t>promote an understanding of the natural world through play and regular visits to a local coastal setting providing an opportunity to build a connection with nature.  </a:t>
            </a:r>
          </a:p>
          <a:p>
            <a:pPr eaLnBrk="1" hangingPunct="1">
              <a:spcBef>
                <a:spcPct val="0"/>
              </a:spcBef>
            </a:pPr>
            <a:endParaRPr lang="en-US" baseline="0" dirty="0" smtClean="0">
              <a:ea typeface="ＭＳ Ｐゴシック" pitchFamily="-1" charset="-128"/>
              <a:cs typeface="ＭＳ Ｐゴシック" pitchFamily="-1" charset="-128"/>
            </a:endParaRP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7EDBA7-B344-084D-A3A1-F212D9EB36D8}" type="slidenum">
              <a:rPr lang="en-US" smtClean="0">
                <a:ea typeface="ＭＳ Ｐゴシック" pitchFamily="-65" charset="-128"/>
                <a:cs typeface="ＭＳ Ｐゴシック" pitchFamily="-65" charset="-128"/>
              </a:rPr>
              <a:pPr fontAlgn="base">
                <a:spcBef>
                  <a:spcPct val="0"/>
                </a:spcBef>
                <a:spcAft>
                  <a:spcPct val="0"/>
                </a:spcAft>
                <a:defRPr/>
              </a:pPr>
              <a:t>2</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345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ＭＳ Ｐゴシック" pitchFamily="-65" charset="-128"/>
                <a:cs typeface="ＭＳ Ｐゴシック" pitchFamily="-65" charset="-128"/>
              </a:rPr>
              <a:t>Sandy Shores may appear lifeless at first but digging and sieving can reveal a wealth of interesting animal life</a:t>
            </a:r>
          </a:p>
          <a:p>
            <a:r>
              <a:rPr lang="en-GB" sz="1200" b="0" i="0" kern="1200" dirty="0" smtClean="0">
                <a:solidFill>
                  <a:schemeClr val="tx1"/>
                </a:solidFill>
                <a:effectLst/>
                <a:latin typeface="+mn-lt"/>
                <a:ea typeface="ＭＳ Ｐゴシック" pitchFamily="-65" charset="-128"/>
                <a:cs typeface="ＭＳ Ｐゴシック" pitchFamily="-65" charset="-128"/>
              </a:rPr>
              <a:t>At first glance, it is easy to assume that sandy shores are devoid of wildlife. Nonetheless, animals here have developed several physical features and behaviours to survive in this environment. Animals are distributed on the shore according to how quickly the sediments dry out at low tide, which in turn is dependent on the particles’ sizes and height up the shore. Most animals are able to live by living beneath the surface of the sand, most hiding away as the tide drops, with many emerging as the tide comes in to feed. Some animals (mainly bivalves like clams) feed with tubes opening above the sand to suck in water and filter out food from the water. Some (including worms and brittle stars) gather food from the surface of the sand with tentacles.  Others  (like snails and crabs) emerge from the sand when underwater and search for food. Finally, some animals (including many worms) continuously burrow through the sand seeking prey or removing food from sand particles.</a:t>
            </a:r>
          </a:p>
          <a:p>
            <a:pPr eaLnBrk="1" hangingPunct="1">
              <a:spcBef>
                <a:spcPct val="0"/>
              </a:spcBef>
            </a:pPr>
            <a:endParaRPr lang="en-US" baseline="0" dirty="0" smtClean="0">
              <a:ea typeface="ＭＳ Ｐゴシック" pitchFamily="-1" charset="-128"/>
              <a:cs typeface="ＭＳ Ｐゴシック" pitchFamily="-1" charset="-128"/>
            </a:endParaRP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7EDBA7-B344-084D-A3A1-F212D9EB36D8}" type="slidenum">
              <a:rPr lang="en-US" smtClean="0">
                <a:ea typeface="ＭＳ Ｐゴシック" pitchFamily="-65" charset="-128"/>
                <a:cs typeface="ＭＳ Ｐゴシック" pitchFamily="-65" charset="-128"/>
              </a:rPr>
              <a:pPr fontAlgn="base">
                <a:spcBef>
                  <a:spcPct val="0"/>
                </a:spcBef>
                <a:spcAft>
                  <a:spcPct val="0"/>
                </a:spcAft>
                <a:defRPr/>
              </a:pPr>
              <a:t>3</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48800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ＭＳ Ｐゴシック" pitchFamily="-65" charset="-128"/>
                <a:cs typeface="ＭＳ Ｐゴシック" pitchFamily="-65" charset="-128"/>
              </a:rPr>
              <a:t>Sandy Shores may appear lifeless at first but digging and sieving can reveal a wealth of interesting animal life</a:t>
            </a:r>
          </a:p>
          <a:p>
            <a:r>
              <a:rPr lang="en-GB" sz="1200" b="0" i="0" kern="1200" dirty="0" smtClean="0">
                <a:solidFill>
                  <a:schemeClr val="tx1"/>
                </a:solidFill>
                <a:effectLst/>
                <a:latin typeface="+mn-lt"/>
                <a:ea typeface="ＭＳ Ｐゴシック" pitchFamily="-65" charset="-128"/>
                <a:cs typeface="ＭＳ Ｐゴシック" pitchFamily="-65" charset="-128"/>
              </a:rPr>
              <a:t>At first glance, it is easy to assume that sandy shores are devoid of wildlife. Nonetheless, animals here have developed several physical features and behaviours to survive in this environment. Animals are distributed on the shore according to how quickly the sediments dry out at low tide, which in turn is dependent on the particles’ sizes and height up the shore. Most animals are able to live by living beneath the surface of the sand, most hiding away as the tide drops, with many emerging as the tide comes in to feed. Some animals (mainly bivalves like clams) feed with tubes opening above the sand to suck in water and filter out food from the water. Some (including worms and brittle stars) gather food from the surface of the sand with tentacles.  Others  (like snails and crabs) emerge from the sand when underwater and search for food. Finally, some animals (including many worms) continuously burrow through the sand seeking prey or removing food from sand particles.</a:t>
            </a:r>
          </a:p>
          <a:p>
            <a:pPr eaLnBrk="1" hangingPunct="1">
              <a:spcBef>
                <a:spcPct val="0"/>
              </a:spcBef>
            </a:pPr>
            <a:endParaRPr lang="en-US" baseline="0" dirty="0" smtClean="0">
              <a:ea typeface="ＭＳ Ｐゴシック" pitchFamily="-1" charset="-128"/>
              <a:cs typeface="ＭＳ Ｐゴシック" pitchFamily="-1" charset="-128"/>
            </a:endParaRP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7EDBA7-B344-084D-A3A1-F212D9EB36D8}" type="slidenum">
              <a:rPr lang="en-US" smtClean="0">
                <a:ea typeface="ＭＳ Ｐゴシック" pitchFamily="-65" charset="-128"/>
                <a:cs typeface="ＭＳ Ｐゴシック" pitchFamily="-65" charset="-128"/>
              </a:rPr>
              <a:pPr fontAlgn="base">
                <a:spcBef>
                  <a:spcPct val="0"/>
                </a:spcBef>
                <a:spcAft>
                  <a:spcPct val="0"/>
                </a:spcAft>
                <a:defRPr/>
              </a:pPr>
              <a:t>4</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50399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pitchFamily="-1" charset="-128"/>
              <a:cs typeface="ＭＳ Ｐゴシック" pitchFamily="-1" charset="-128"/>
            </a:endParaRP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7EDBA7-B344-084D-A3A1-F212D9EB36D8}" type="slidenum">
              <a:rPr lang="en-US" smtClean="0">
                <a:ea typeface="ＭＳ Ｐゴシック" pitchFamily="-65" charset="-128"/>
                <a:cs typeface="ＭＳ Ｐゴシック" pitchFamily="-65" charset="-128"/>
              </a:rPr>
              <a:pPr fontAlgn="base">
                <a:spcBef>
                  <a:spcPct val="0"/>
                </a:spcBef>
                <a:spcAft>
                  <a:spcPct val="0"/>
                </a:spcAft>
                <a:defRPr/>
              </a:pPr>
              <a:t>5</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41675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pitchFamily="-1" charset="-128"/>
              <a:cs typeface="ＭＳ Ｐゴシック" pitchFamily="-1" charset="-128"/>
            </a:endParaRP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7EDBA7-B344-084D-A3A1-F212D9EB36D8}" type="slidenum">
              <a:rPr lang="en-US" smtClean="0">
                <a:ea typeface="ＭＳ Ｐゴシック" pitchFamily="-65" charset="-128"/>
                <a:cs typeface="ＭＳ Ｐゴシック" pitchFamily="-65" charset="-128"/>
              </a:rPr>
              <a:pPr fontAlgn="base">
                <a:spcBef>
                  <a:spcPct val="0"/>
                </a:spcBef>
                <a:spcAft>
                  <a:spcPct val="0"/>
                </a:spcAft>
                <a:defRPr/>
              </a:pPr>
              <a:t>6</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245121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pitchFamily="-1" charset="-128"/>
              <a:cs typeface="ＭＳ Ｐゴシック" pitchFamily="-1" charset="-128"/>
            </a:endParaRP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7EDBA7-B344-084D-A3A1-F212D9EB36D8}" type="slidenum">
              <a:rPr lang="en-US" smtClean="0">
                <a:ea typeface="ＭＳ Ｐゴシック" pitchFamily="-65" charset="-128"/>
                <a:cs typeface="ＭＳ Ｐゴシック" pitchFamily="-65" charset="-128"/>
              </a:rPr>
              <a:pPr fontAlgn="base">
                <a:spcBef>
                  <a:spcPct val="0"/>
                </a:spcBef>
                <a:spcAft>
                  <a:spcPct val="0"/>
                </a:spcAft>
                <a:defRPr/>
              </a:pPr>
              <a:t>7</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006626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ea typeface="ＭＳ Ｐゴシック" pitchFamily="-1" charset="-128"/>
              <a:cs typeface="ＭＳ Ｐゴシック" pitchFamily="-1" charset="-128"/>
            </a:endParaRP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7EDBA7-B344-084D-A3A1-F212D9EB36D8}" type="slidenum">
              <a:rPr lang="en-US" smtClean="0">
                <a:ea typeface="ＭＳ Ｐゴシック" pitchFamily="-65" charset="-128"/>
                <a:cs typeface="ＭＳ Ｐゴシック" pitchFamily="-65" charset="-128"/>
              </a:rPr>
              <a:pPr fontAlgn="base">
                <a:spcBef>
                  <a:spcPct val="0"/>
                </a:spcBef>
                <a:spcAft>
                  <a:spcPct val="0"/>
                </a:spcAft>
                <a:defRPr/>
              </a:pPr>
              <a:t>8</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232573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1" charset="-128"/>
              <a:cs typeface="ＭＳ Ｐゴシック" pitchFamily="-1" charset="-128"/>
            </a:endParaRPr>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1DC247-268D-AD45-8F0E-02E7A239D7DA}" type="slidenum">
              <a:rPr lang="en-US" smtClean="0">
                <a:ea typeface="ＭＳ Ｐゴシック" pitchFamily="-65" charset="-128"/>
                <a:cs typeface="ＭＳ Ｐゴシック" pitchFamily="-65" charset="-128"/>
              </a:rPr>
              <a:pPr fontAlgn="base">
                <a:spcBef>
                  <a:spcPct val="0"/>
                </a:spcBef>
                <a:spcAft>
                  <a:spcPct val="0"/>
                </a:spcAft>
                <a:defRPr/>
              </a:pPr>
              <a:t>9</a:t>
            </a:fld>
            <a:endParaRPr lang="en-US" smtClean="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97930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F8BF149-0763-C04A-B566-B17DA7AC624C}" type="datetime1">
              <a:rPr lang="en-US"/>
              <a:pPr>
                <a:defRPr/>
              </a:pPr>
              <a:t>12/14/2022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7C3CE0-20D3-6B45-8E70-34CA36A6C0E2}"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9EBAD2-C155-494F-9096-643853BD5EE3}" type="datetime1">
              <a:rPr lang="en-US"/>
              <a:pPr>
                <a:defRPr/>
              </a:pPr>
              <a:t>12/14/2022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C34A53-A85B-924D-A1D5-74463DC3CAF5}"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CD3A3F-0EAA-284C-ACA0-AC8BDE220D8E}" type="datetime1">
              <a:rPr lang="en-US"/>
              <a:pPr>
                <a:defRPr/>
              </a:pPr>
              <a:t>12/14/2022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38A598-9B2D-9A45-93A6-4ED1140B8586}"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5E1D8B-D6A0-C74D-94FC-30E880609046}" type="datetime1">
              <a:rPr lang="en-US"/>
              <a:pPr>
                <a:defRPr/>
              </a:pPr>
              <a:t>12/14/2022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73360A-388C-1D44-BC12-6260A03C59D5}"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A9270355-505F-7E43-AA3B-AF9804DCC264}" type="datetime1">
              <a:rPr lang="en-US"/>
              <a:pPr>
                <a:defRPr/>
              </a:pPr>
              <a:t>12/14/2022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5AA204-DEA6-2E44-A2B0-2C4165AD67EB}"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8B02E9F-C863-774F-837C-6E0F83A2EEA9}" type="datetime1">
              <a:rPr lang="en-US"/>
              <a:pPr>
                <a:defRPr/>
              </a:pPr>
              <a:t>12/14/2022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F73E1A-A0AF-5A40-8D64-7A3545B938D1}"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76003A9-49F1-A346-9BAC-69BFE8757AC5}" type="datetime1">
              <a:rPr lang="en-US"/>
              <a:pPr>
                <a:defRPr/>
              </a:pPr>
              <a:t>12/14/2022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ED2CF37-DD07-3944-8DC3-8AA533CC03D2}"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3D7E02E-32AA-4F42-9CE6-572DDB0D1D37}" type="datetime1">
              <a:rPr lang="en-US"/>
              <a:pPr>
                <a:defRPr/>
              </a:pPr>
              <a:t>12/14/2022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D99706-8C6D-AB45-8846-E6C3B36EF680}"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B69945-1AB7-F84C-B048-C82B6B90C475}" type="datetime1">
              <a:rPr lang="en-US"/>
              <a:pPr>
                <a:defRPr/>
              </a:pPr>
              <a:t>12/14/2022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C1D9BAD-B30E-6E45-8D21-7C45D30749AD}"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0C0DC7C2-47A7-D64A-A321-210A6E146ED1}" type="datetime1">
              <a:rPr lang="en-US"/>
              <a:pPr>
                <a:defRPr/>
              </a:pPr>
              <a:t>12/14/2022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8DDF02-60B7-FA43-86B2-6CDBCB15B328}"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AE81B9CE-3EC6-974F-8109-190D997D1B4D}" type="datetime1">
              <a:rPr lang="en-US"/>
              <a:pPr>
                <a:defRPr/>
              </a:pPr>
              <a:t>12/14/2022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E9778C-5CB9-A94D-A331-A44EF90A6E25}"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9AF875FA-6ECB-934A-A93A-D4238D178B0F}" type="datetime1">
              <a:rPr lang="en-US"/>
              <a:pPr>
                <a:defRPr/>
              </a:pPr>
              <a:t>12/14/2022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1E8DBDD7-2DF5-214F-B64C-1187A8E3D7D3}"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defTabSz="457200" rtl="0" eaLnBrk="1" fontAlgn="base" hangingPunct="1">
        <a:spcBef>
          <a:spcPct val="0"/>
        </a:spcBef>
        <a:spcAft>
          <a:spcPct val="0"/>
        </a:spcAft>
        <a:defRPr sz="4400" kern="1200">
          <a:solidFill>
            <a:schemeClr val="tx1"/>
          </a:solidFill>
          <a:latin typeface="Adelle" panose="02000803000000020004" pitchFamily="50" charset="0"/>
          <a:ea typeface="ＭＳ Ｐゴシック" pitchFamily="-65" charset="-128"/>
          <a:cs typeface="Adelle" panose="02000803000000020004" pitchFamily="50" charset="0"/>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pitchFamily="-1" charset="0"/>
        <a:buChar char="•"/>
        <a:defRPr sz="3200" kern="1200">
          <a:solidFill>
            <a:schemeClr val="tx1"/>
          </a:solidFill>
          <a:latin typeface="Lato" panose="020F0502020204030203" pitchFamily="34" charset="0"/>
          <a:ea typeface="ＭＳ Ｐゴシック" pitchFamily="-65" charset="-128"/>
          <a:cs typeface="Lato" panose="020F0502020204030203" pitchFamily="34" charset="0"/>
        </a:defRPr>
      </a:lvl1pPr>
      <a:lvl2pPr marL="742950" indent="-285750" algn="l" defTabSz="457200" rtl="0" eaLnBrk="1" fontAlgn="base" hangingPunct="1">
        <a:spcBef>
          <a:spcPct val="20000"/>
        </a:spcBef>
        <a:spcAft>
          <a:spcPct val="0"/>
        </a:spcAft>
        <a:buFont typeface="Arial" pitchFamily="-1" charset="0"/>
        <a:buChar char="–"/>
        <a:defRPr sz="2800" kern="1200">
          <a:solidFill>
            <a:schemeClr val="tx1"/>
          </a:solidFill>
          <a:latin typeface="Lato" panose="020F0502020204030203" pitchFamily="34" charset="0"/>
          <a:ea typeface="ＭＳ Ｐゴシック" pitchFamily="-65" charset="-128"/>
          <a:cs typeface="+mn-cs"/>
        </a:defRPr>
      </a:lvl2pPr>
      <a:lvl3pPr marL="1143000" indent="-228600" algn="l" defTabSz="457200" rtl="0" eaLnBrk="1" fontAlgn="base" hangingPunct="1">
        <a:spcBef>
          <a:spcPct val="20000"/>
        </a:spcBef>
        <a:spcAft>
          <a:spcPct val="0"/>
        </a:spcAft>
        <a:buFont typeface="Arial" pitchFamily="-1" charset="0"/>
        <a:buChar char="•"/>
        <a:defRPr sz="2400" kern="1200">
          <a:solidFill>
            <a:schemeClr val="tx1"/>
          </a:solidFill>
          <a:latin typeface="Lato" panose="020F0502020204030203" pitchFamily="34" charset="0"/>
          <a:ea typeface="ＭＳ Ｐゴシック" pitchFamily="-65" charset="-128"/>
          <a:cs typeface="+mn-cs"/>
        </a:defRPr>
      </a:lvl3pPr>
      <a:lvl4pPr marL="1600200" indent="-228600" algn="l" defTabSz="457200" rtl="0" eaLnBrk="1" fontAlgn="base" hangingPunct="1">
        <a:spcBef>
          <a:spcPct val="20000"/>
        </a:spcBef>
        <a:spcAft>
          <a:spcPct val="0"/>
        </a:spcAft>
        <a:buFont typeface="Arial" pitchFamily="-1" charset="0"/>
        <a:buChar char="–"/>
        <a:defRPr sz="2000" kern="1200">
          <a:solidFill>
            <a:schemeClr val="tx1"/>
          </a:solidFill>
          <a:latin typeface="Lato" panose="020F0502020204030203" pitchFamily="34" charset="0"/>
          <a:ea typeface="ＭＳ Ｐゴシック" pitchFamily="-65" charset="-128"/>
          <a:cs typeface="+mn-cs"/>
        </a:defRPr>
      </a:lvl4pPr>
      <a:lvl5pPr marL="2057400" indent="-228600" algn="l" defTabSz="457200" rtl="0" eaLnBrk="1" fontAlgn="base" hangingPunct="1">
        <a:spcBef>
          <a:spcPct val="20000"/>
        </a:spcBef>
        <a:spcAft>
          <a:spcPct val="0"/>
        </a:spcAft>
        <a:buFont typeface="Arial" pitchFamily="-1" charset="0"/>
        <a:buChar char="»"/>
        <a:defRPr sz="2000" kern="1200">
          <a:solidFill>
            <a:schemeClr val="tx1"/>
          </a:solidFill>
          <a:latin typeface="Lato" panose="020F0502020204030203" pitchFamily="34" charset="0"/>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20DA6B-C497-4BC4-99D4-C3427F635494}"/>
              </a:ext>
            </a:extLst>
          </p:cNvPr>
          <p:cNvPicPr>
            <a:picLocks noChangeAspect="1"/>
          </p:cNvPicPr>
          <p:nvPr/>
        </p:nvPicPr>
        <p:blipFill rotWithShape="1">
          <a:blip r:embed="rId3">
            <a:extLst>
              <a:ext uri="{28A0092B-C50C-407E-A947-70E740481C1C}">
                <a14:useLocalDpi xmlns:a14="http://schemas.microsoft.com/office/drawing/2010/main" val="0"/>
              </a:ext>
            </a:extLst>
          </a:blip>
          <a:srcRect l="12155" t="29937" r="12845" b="13812"/>
          <a:stretch/>
        </p:blipFill>
        <p:spPr>
          <a:xfrm>
            <a:off x="0" y="0"/>
            <a:ext cx="12192000" cy="6858000"/>
          </a:xfrm>
          <a:prstGeom prst="rect">
            <a:avLst/>
          </a:prstGeom>
        </p:spPr>
      </p:pic>
      <p:pic>
        <p:nvPicPr>
          <p:cNvPr id="1026" name="Picture 2" descr="https://www.heritagefund.org.uk/sites/default/files/media/attachments/English%20logo%20-%20Colour%20%28PNG%2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880" y="114300"/>
            <a:ext cx="2254120" cy="861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7932" y="-295859"/>
            <a:ext cx="5876068" cy="4208114"/>
          </a:xfrm>
          <a:prstGeom prst="rect">
            <a:avLst/>
          </a:prstGeom>
        </p:spPr>
      </p:pic>
      <p:pic>
        <p:nvPicPr>
          <p:cNvPr id="2" name="Picture 1"/>
          <p:cNvPicPr>
            <a:picLocks noChangeAspect="1"/>
          </p:cNvPicPr>
          <p:nvPr/>
        </p:nvPicPr>
        <p:blipFill>
          <a:blip r:embed="rId6"/>
          <a:stretch>
            <a:fillRect/>
          </a:stretch>
        </p:blipFill>
        <p:spPr>
          <a:xfrm>
            <a:off x="338255" y="4823905"/>
            <a:ext cx="11735421" cy="1573045"/>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1143000"/>
            <a:ext cx="12192000" cy="9144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sp>
        <p:nvSpPr>
          <p:cNvPr id="7" name="Rectangle 6">
            <a:extLst>
              <a:ext uri="{FF2B5EF4-FFF2-40B4-BE49-F238E27FC236}">
                <a16:creationId xmlns:a16="http://schemas.microsoft.com/office/drawing/2014/main" id="{073C00EA-2904-4C3B-B551-EF6A46792F74}"/>
              </a:ext>
            </a:extLst>
          </p:cNvPr>
          <p:cNvSpPr/>
          <p:nvPr/>
        </p:nvSpPr>
        <p:spPr>
          <a:xfrm>
            <a:off x="534513" y="600010"/>
            <a:ext cx="7869654" cy="523220"/>
          </a:xfrm>
          <a:prstGeom prst="rect">
            <a:avLst/>
          </a:prstGeom>
          <a:solidFill>
            <a:schemeClr val="bg1"/>
          </a:solidFill>
        </p:spPr>
        <p:txBody>
          <a:bodyPr wrap="square">
            <a:spAutoFit/>
          </a:bodyPr>
          <a:lstStyle/>
          <a:p>
            <a:r>
              <a:rPr lang="en-GB" sz="2800" b="1" dirty="0" smtClean="0">
                <a:latin typeface="Segoe UI" panose="020B0502040204020203" pitchFamily="34" charset="0"/>
                <a:cs typeface="Segoe UI" panose="020B0502040204020203" pitchFamily="34" charset="0"/>
              </a:rPr>
              <a:t>Animals that can be found in the open ocean:</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95808488"/>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12208933" cy="9156700"/>
          </a:xfrm>
          <a:prstGeom prst="rect">
            <a:avLst/>
          </a:prstGeom>
        </p:spPr>
      </p:pic>
      <p:sp>
        <p:nvSpPr>
          <p:cNvPr id="3" name="Rectangle 2"/>
          <p:cNvSpPr/>
          <p:nvPr/>
        </p:nvSpPr>
        <p:spPr>
          <a:xfrm>
            <a:off x="9444281" y="6542723"/>
            <a:ext cx="4572000" cy="276999"/>
          </a:xfrm>
          <a:prstGeom prst="rect">
            <a:avLst/>
          </a:prstGeom>
        </p:spPr>
        <p:txBody>
          <a:bodyPr>
            <a:spAutoFit/>
          </a:bodyPr>
          <a:lstStyle/>
          <a:p>
            <a:r>
              <a:rPr lang="en-GB" sz="1200" dirty="0"/>
              <a:t>© DAN SMALE/Sussex Wildlife Trust.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pic>
        <p:nvPicPr>
          <p:cNvPr id="4" name="Picture 3"/>
          <p:cNvPicPr>
            <a:picLocks noChangeAspect="1"/>
          </p:cNvPicPr>
          <p:nvPr/>
        </p:nvPicPr>
        <p:blipFill>
          <a:blip r:embed="rId5"/>
          <a:stretch>
            <a:fillRect/>
          </a:stretch>
        </p:blipFill>
        <p:spPr>
          <a:xfrm>
            <a:off x="1523603" y="1906948"/>
            <a:ext cx="9144793" cy="1926503"/>
          </a:xfrm>
          <a:prstGeom prst="rect">
            <a:avLst/>
          </a:prstGeom>
        </p:spPr>
      </p:pic>
    </p:spTree>
    <p:extLst>
      <p:ext uri="{BB962C8B-B14F-4D97-AF65-F5344CB8AC3E}">
        <p14:creationId xmlns:p14="http://schemas.microsoft.com/office/powerpoint/2010/main" val="270594682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12208933" cy="9156700"/>
          </a:xfrm>
          <a:prstGeom prst="rect">
            <a:avLst/>
          </a:prstGeom>
        </p:spPr>
      </p:pic>
      <p:sp>
        <p:nvSpPr>
          <p:cNvPr id="3" name="Rectangle 2"/>
          <p:cNvSpPr/>
          <p:nvPr/>
        </p:nvSpPr>
        <p:spPr>
          <a:xfrm>
            <a:off x="9444281" y="6542723"/>
            <a:ext cx="4572000" cy="276999"/>
          </a:xfrm>
          <a:prstGeom prst="rect">
            <a:avLst/>
          </a:prstGeom>
        </p:spPr>
        <p:txBody>
          <a:bodyPr>
            <a:spAutoFit/>
          </a:bodyPr>
          <a:lstStyle/>
          <a:p>
            <a:r>
              <a:rPr lang="en-GB" sz="1200" dirty="0"/>
              <a:t>© DAN SMALE/Sussex Wildlife Trust.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sp>
        <p:nvSpPr>
          <p:cNvPr id="6" name="Rectangle 5">
            <a:extLst>
              <a:ext uri="{FF2B5EF4-FFF2-40B4-BE49-F238E27FC236}">
                <a16:creationId xmlns:a16="http://schemas.microsoft.com/office/drawing/2014/main" id="{073C00EA-2904-4C3B-B551-EF6A46792F74}"/>
              </a:ext>
            </a:extLst>
          </p:cNvPr>
          <p:cNvSpPr/>
          <p:nvPr/>
        </p:nvSpPr>
        <p:spPr>
          <a:xfrm>
            <a:off x="534513" y="600010"/>
            <a:ext cx="7188011" cy="523220"/>
          </a:xfrm>
          <a:prstGeom prst="rect">
            <a:avLst/>
          </a:prstGeom>
          <a:solidFill>
            <a:schemeClr val="bg1"/>
          </a:solidFill>
        </p:spPr>
        <p:txBody>
          <a:bodyPr wrap="square">
            <a:spAutoFit/>
          </a:bodyPr>
          <a:lstStyle/>
          <a:p>
            <a:r>
              <a:rPr lang="en-GB" sz="2800" b="1" dirty="0" smtClean="0">
                <a:latin typeface="Segoe UI" panose="020B0502040204020203" pitchFamily="34" charset="0"/>
                <a:cs typeface="Segoe UI" panose="020B0502040204020203" pitchFamily="34" charset="0"/>
              </a:rPr>
              <a:t>Animals that can be found in kelp forests:</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99750515"/>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CD0D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a:stretch>
            <a:fillRect/>
          </a:stretch>
        </p:blipFill>
        <p:spPr>
          <a:xfrm>
            <a:off x="1523603" y="843440"/>
            <a:ext cx="9144793" cy="4121253"/>
          </a:xfrm>
          <a:prstGeom prst="rect">
            <a:avLst/>
          </a:prstGeom>
        </p:spPr>
      </p:pic>
    </p:spTree>
    <p:extLst>
      <p:ext uri="{BB962C8B-B14F-4D97-AF65-F5344CB8AC3E}">
        <p14:creationId xmlns:p14="http://schemas.microsoft.com/office/powerpoint/2010/main" val="347407808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ABBEF2-345A-40B1-B577-D76A5B39DD94}"/>
              </a:ext>
            </a:extLst>
          </p:cNvPr>
          <p:cNvPicPr>
            <a:picLocks noChangeAspect="1"/>
          </p:cNvPicPr>
          <p:nvPr/>
        </p:nvPicPr>
        <p:blipFill rotWithShape="1">
          <a:blip r:embed="rId3">
            <a:extLst>
              <a:ext uri="{28A0092B-C50C-407E-A947-70E740481C1C}">
                <a14:useLocalDpi xmlns:a14="http://schemas.microsoft.com/office/drawing/2010/main" val="0"/>
              </a:ext>
            </a:extLst>
          </a:blip>
          <a:srcRect l="13657" t="5089" r="11455" b="10537"/>
          <a:stretch/>
        </p:blipFill>
        <p:spPr>
          <a:xfrm>
            <a:off x="0" y="-1143001"/>
            <a:ext cx="12191999" cy="9144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sp>
        <p:nvSpPr>
          <p:cNvPr id="6" name="Rectangle 5">
            <a:extLst>
              <a:ext uri="{FF2B5EF4-FFF2-40B4-BE49-F238E27FC236}">
                <a16:creationId xmlns:a16="http://schemas.microsoft.com/office/drawing/2014/main" id="{073C00EA-2904-4C3B-B551-EF6A46792F74}"/>
              </a:ext>
            </a:extLst>
          </p:cNvPr>
          <p:cNvSpPr/>
          <p:nvPr/>
        </p:nvSpPr>
        <p:spPr>
          <a:xfrm>
            <a:off x="534513" y="600010"/>
            <a:ext cx="5359211" cy="523220"/>
          </a:xfrm>
          <a:prstGeom prst="rect">
            <a:avLst/>
          </a:prstGeom>
          <a:solidFill>
            <a:schemeClr val="bg1"/>
          </a:solidFill>
        </p:spPr>
        <p:txBody>
          <a:bodyPr wrap="square">
            <a:spAutoFit/>
          </a:bodyPr>
          <a:lstStyle/>
          <a:p>
            <a:r>
              <a:rPr lang="en-GB" sz="2800" b="1" dirty="0" smtClean="0">
                <a:latin typeface="Segoe UI" panose="020B0502040204020203" pitchFamily="34" charset="0"/>
                <a:cs typeface="Segoe UI" panose="020B0502040204020203" pitchFamily="34" charset="0"/>
              </a:rPr>
              <a:t>Some threats to the ocean are:</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1261799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721"/>
            <a:ext cx="12192000" cy="1176064"/>
          </a:xfrm>
          <a:prstGeom prst="rect">
            <a:avLst/>
          </a:prstGeom>
          <a:solidFill>
            <a:srgbClr val="89C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2">
            <a:extLst>
              <a:ext uri="{FF2B5EF4-FFF2-40B4-BE49-F238E27FC236}">
                <a16:creationId xmlns:a16="http://schemas.microsoft.com/office/drawing/2014/main" id="{FC0A64F7-BDA4-4C18-9B0A-E5346095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73100"/>
            <a:ext cx="9144000" cy="377321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B4A8525-76F4-4A83-B40F-C8D58DC8E2B5}"/>
              </a:ext>
            </a:extLst>
          </p:cNvPr>
          <p:cNvGrpSpPr/>
          <p:nvPr/>
        </p:nvGrpSpPr>
        <p:grpSpPr>
          <a:xfrm>
            <a:off x="111415" y="4717715"/>
            <a:ext cx="2164574" cy="1418447"/>
            <a:chOff x="-1357723" y="3341697"/>
            <a:chExt cx="2164574" cy="1418447"/>
          </a:xfrm>
        </p:grpSpPr>
        <p:sp>
          <p:nvSpPr>
            <p:cNvPr id="7" name="Rectangle 6">
              <a:extLst>
                <a:ext uri="{FF2B5EF4-FFF2-40B4-BE49-F238E27FC236}">
                  <a16:creationId xmlns:a16="http://schemas.microsoft.com/office/drawing/2014/main" id="{21CB1CAC-587E-44FD-B29C-ACD5EC66045C}"/>
                </a:ext>
              </a:extLst>
            </p:cNvPr>
            <p:cNvSpPr/>
            <p:nvPr/>
          </p:nvSpPr>
          <p:spPr>
            <a:xfrm>
              <a:off x="-1357723" y="4113813"/>
              <a:ext cx="1774653" cy="646331"/>
            </a:xfrm>
            <a:prstGeom prst="rect">
              <a:avLst/>
            </a:prstGeom>
          </p:spPr>
          <p:txBody>
            <a:bodyPr wrap="square">
              <a:spAutoFit/>
            </a:bodyPr>
            <a:lstStyle/>
            <a:p>
              <a:pPr algn="ctr"/>
              <a:r>
                <a:rPr lang="en-GB" b="1" dirty="0">
                  <a:solidFill>
                    <a:schemeClr val="bg1"/>
                  </a:solidFill>
                  <a:latin typeface="Segoe UI" panose="020B0502040204020203" pitchFamily="34" charset="0"/>
                  <a:cs typeface="Segoe UI" panose="020B0502040204020203" pitchFamily="34" charset="0"/>
                </a:rPr>
                <a:t>Chichester Harbour</a:t>
              </a:r>
              <a:endParaRPr lang="en-GB" dirty="0">
                <a:solidFill>
                  <a:schemeClr val="bg1"/>
                </a:solidFill>
              </a:endParaRPr>
            </a:p>
          </p:txBody>
        </p:sp>
        <p:sp>
          <p:nvSpPr>
            <p:cNvPr id="8" name="Arrow: Right 12">
              <a:extLst>
                <a:ext uri="{FF2B5EF4-FFF2-40B4-BE49-F238E27FC236}">
                  <a16:creationId xmlns:a16="http://schemas.microsoft.com/office/drawing/2014/main" id="{EF642C8B-B58F-4934-B538-D13BCCD7992E}"/>
                </a:ext>
              </a:extLst>
            </p:cNvPr>
            <p:cNvSpPr/>
            <p:nvPr/>
          </p:nvSpPr>
          <p:spPr>
            <a:xfrm rot="19224784">
              <a:off x="-462681" y="3341697"/>
              <a:ext cx="1269532" cy="1785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0339D29C-2C41-4183-A5CA-68C86F6A7676}"/>
              </a:ext>
            </a:extLst>
          </p:cNvPr>
          <p:cNvSpPr/>
          <p:nvPr/>
        </p:nvSpPr>
        <p:spPr>
          <a:xfrm>
            <a:off x="2337688" y="5489831"/>
            <a:ext cx="6525371" cy="400110"/>
          </a:xfrm>
          <a:prstGeom prst="rect">
            <a:avLst/>
          </a:prstGeom>
        </p:spPr>
        <p:txBody>
          <a:bodyPr wrap="square">
            <a:spAutoFit/>
          </a:bodyPr>
          <a:lstStyle/>
          <a:p>
            <a:pPr algn="ctr"/>
            <a:r>
              <a:rPr lang="en-GB" sz="2000" b="1" dirty="0">
                <a:solidFill>
                  <a:schemeClr val="bg1"/>
                </a:solidFill>
                <a:latin typeface="Segoe UI" panose="020B0502040204020203" pitchFamily="34" charset="0"/>
                <a:cs typeface="Segoe UI" panose="020B0502040204020203" pitchFamily="34" charset="0"/>
              </a:rPr>
              <a:t>The Sussex coast is about 145 km long</a:t>
            </a:r>
          </a:p>
        </p:txBody>
      </p:sp>
      <p:sp>
        <p:nvSpPr>
          <p:cNvPr id="10" name="Rectangle 9">
            <a:extLst>
              <a:ext uri="{FF2B5EF4-FFF2-40B4-BE49-F238E27FC236}">
                <a16:creationId xmlns:a16="http://schemas.microsoft.com/office/drawing/2014/main" id="{11DC860A-86A8-49D3-BFFE-FB0330CE6FA1}"/>
              </a:ext>
            </a:extLst>
          </p:cNvPr>
          <p:cNvSpPr/>
          <p:nvPr/>
        </p:nvSpPr>
        <p:spPr>
          <a:xfrm>
            <a:off x="4368762" y="4843115"/>
            <a:ext cx="3884642" cy="338554"/>
          </a:xfrm>
          <a:prstGeom prst="rect">
            <a:avLst/>
          </a:prstGeom>
        </p:spPr>
        <p:txBody>
          <a:bodyPr wrap="square">
            <a:spAutoFit/>
          </a:bodyPr>
          <a:lstStyle/>
          <a:p>
            <a:r>
              <a:rPr lang="en-GB" sz="1600" b="1" dirty="0">
                <a:solidFill>
                  <a:schemeClr val="bg2">
                    <a:lumMod val="50000"/>
                  </a:schemeClr>
                </a:solidFill>
                <a:latin typeface="Lato" panose="020F0502020204030203" pitchFamily="34" charset="0"/>
                <a:cs typeface="Segoe UI" panose="020B0502040204020203" pitchFamily="34" charset="0"/>
              </a:rPr>
              <a:t>The English Channel</a:t>
            </a:r>
            <a:endParaRPr lang="en-GB" sz="1600" dirty="0">
              <a:solidFill>
                <a:schemeClr val="bg2">
                  <a:lumMod val="50000"/>
                </a:schemeClr>
              </a:solidFill>
              <a:latin typeface="Lato" panose="020F0502020204030203" pitchFamily="34" charset="0"/>
            </a:endParaRPr>
          </a:p>
        </p:txBody>
      </p:sp>
      <p:pic>
        <p:nvPicPr>
          <p:cNvPr id="11" name="Picture 2" descr="Brighton &amp; Hove City double decker bus">
            <a:extLst>
              <a:ext uri="{FF2B5EF4-FFF2-40B4-BE49-F238E27FC236}">
                <a16:creationId xmlns:a16="http://schemas.microsoft.com/office/drawing/2014/main" id="{BF561BF1-E9B9-4B57-BFBE-5186937F0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61" t="26488" r="7033" b="25061"/>
          <a:stretch/>
        </p:blipFill>
        <p:spPr bwMode="auto">
          <a:xfrm>
            <a:off x="8054755" y="5470837"/>
            <a:ext cx="2233554" cy="9707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228BE0-5B9D-4B34-99D9-114507A2D335}"/>
              </a:ext>
            </a:extLst>
          </p:cNvPr>
          <p:cNvSpPr txBox="1"/>
          <p:nvPr/>
        </p:nvSpPr>
        <p:spPr>
          <a:xfrm>
            <a:off x="2945698" y="5920217"/>
            <a:ext cx="7173532" cy="523220"/>
          </a:xfrm>
          <a:prstGeom prst="rect">
            <a:avLst/>
          </a:prstGeom>
          <a:noFill/>
        </p:spPr>
        <p:txBody>
          <a:bodyPr wrap="square">
            <a:spAutoFit/>
          </a:bodyPr>
          <a:lstStyle/>
          <a:p>
            <a:pPr algn="ctr"/>
            <a:r>
              <a:rPr lang="en-GB" sz="2800" b="1" dirty="0">
                <a:solidFill>
                  <a:schemeClr val="bg1"/>
                </a:solidFill>
                <a:latin typeface="Segoe UI" panose="020B0502040204020203" pitchFamily="34" charset="0"/>
                <a:cs typeface="Segoe UI" panose="020B0502040204020203" pitchFamily="34" charset="0"/>
              </a:rPr>
              <a:t>= 12,000 buses! </a:t>
            </a:r>
            <a:endParaRPr lang="en-GB" sz="2800" dirty="0">
              <a:solidFill>
                <a:schemeClr val="bg1"/>
              </a:solidFill>
            </a:endParaRPr>
          </a:p>
        </p:txBody>
      </p:sp>
      <p:sp>
        <p:nvSpPr>
          <p:cNvPr id="13" name="Rectangle 12">
            <a:extLst>
              <a:ext uri="{FF2B5EF4-FFF2-40B4-BE49-F238E27FC236}">
                <a16:creationId xmlns:a16="http://schemas.microsoft.com/office/drawing/2014/main" id="{8C318F92-27FE-4FD8-9CD7-4A2EF621D964}"/>
              </a:ext>
            </a:extLst>
          </p:cNvPr>
          <p:cNvSpPr/>
          <p:nvPr/>
        </p:nvSpPr>
        <p:spPr>
          <a:xfrm>
            <a:off x="1886068" y="1429579"/>
            <a:ext cx="2600483" cy="707886"/>
          </a:xfrm>
          <a:prstGeom prst="rect">
            <a:avLst/>
          </a:prstGeom>
        </p:spPr>
        <p:txBody>
          <a:bodyPr wrap="square">
            <a:spAutoFit/>
          </a:bodyPr>
          <a:lstStyle/>
          <a:p>
            <a:pPr algn="ctr"/>
            <a:r>
              <a:rPr lang="en-GB" sz="2000" b="1" dirty="0">
                <a:solidFill>
                  <a:schemeClr val="bg1"/>
                </a:solidFill>
                <a:latin typeface="Segoe UI" panose="020B0502040204020203" pitchFamily="34" charset="0"/>
                <a:cs typeface="Segoe UI" panose="020B0502040204020203" pitchFamily="34" charset="0"/>
              </a:rPr>
              <a:t>Where is your school?</a:t>
            </a:r>
          </a:p>
        </p:txBody>
      </p:sp>
      <p:sp>
        <p:nvSpPr>
          <p:cNvPr id="17" name="Rectangle 16">
            <a:extLst>
              <a:ext uri="{FF2B5EF4-FFF2-40B4-BE49-F238E27FC236}">
                <a16:creationId xmlns:a16="http://schemas.microsoft.com/office/drawing/2014/main" id="{B00DB541-A115-42E3-9666-689405D64BEA}"/>
              </a:ext>
            </a:extLst>
          </p:cNvPr>
          <p:cNvSpPr/>
          <p:nvPr/>
        </p:nvSpPr>
        <p:spPr>
          <a:xfrm>
            <a:off x="10249679" y="4333681"/>
            <a:ext cx="3884642" cy="369332"/>
          </a:xfrm>
          <a:prstGeom prst="rect">
            <a:avLst/>
          </a:prstGeom>
        </p:spPr>
        <p:txBody>
          <a:bodyPr wrap="square">
            <a:spAutoFit/>
          </a:bodyPr>
          <a:lstStyle/>
          <a:p>
            <a:r>
              <a:rPr lang="en-GB" b="1" dirty="0">
                <a:solidFill>
                  <a:schemeClr val="bg1"/>
                </a:solidFill>
                <a:latin typeface="Segoe UI" panose="020B0502040204020203" pitchFamily="34" charset="0"/>
                <a:cs typeface="Segoe UI" panose="020B0502040204020203" pitchFamily="34" charset="0"/>
              </a:rPr>
              <a:t>Rye Harbour</a:t>
            </a:r>
            <a:endParaRPr lang="en-GB" dirty="0">
              <a:solidFill>
                <a:schemeClr val="bg1"/>
              </a:solidFill>
            </a:endParaRPr>
          </a:p>
        </p:txBody>
      </p:sp>
      <p:sp>
        <p:nvSpPr>
          <p:cNvPr id="18" name="Arrow: Right 13">
            <a:extLst>
              <a:ext uri="{FF2B5EF4-FFF2-40B4-BE49-F238E27FC236}">
                <a16:creationId xmlns:a16="http://schemas.microsoft.com/office/drawing/2014/main" id="{87BB6C87-C269-4A54-BA02-2874207E77E4}"/>
              </a:ext>
            </a:extLst>
          </p:cNvPr>
          <p:cNvSpPr/>
          <p:nvPr/>
        </p:nvSpPr>
        <p:spPr>
          <a:xfrm rot="13388590">
            <a:off x="9804068" y="3742786"/>
            <a:ext cx="1037977" cy="204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pic>
        <p:nvPicPr>
          <p:cNvPr id="14" name="Picture 13"/>
          <p:cNvPicPr>
            <a:picLocks noChangeAspect="1"/>
          </p:cNvPicPr>
          <p:nvPr/>
        </p:nvPicPr>
        <p:blipFill>
          <a:blip r:embed="rId6"/>
          <a:stretch>
            <a:fillRect/>
          </a:stretch>
        </p:blipFill>
        <p:spPr>
          <a:xfrm>
            <a:off x="111415" y="0"/>
            <a:ext cx="6614733" cy="1243692"/>
          </a:xfrm>
          <a:prstGeom prst="rect">
            <a:avLst/>
          </a:prstGeom>
        </p:spPr>
      </p:pic>
    </p:spTree>
    <p:extLst>
      <p:ext uri="{BB962C8B-B14F-4D97-AF65-F5344CB8AC3E}">
        <p14:creationId xmlns:p14="http://schemas.microsoft.com/office/powerpoint/2010/main" val="13827657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38C78D5-03A4-444B-A699-15A21ECD27BC}"/>
              </a:ext>
            </a:extLst>
          </p:cNvPr>
          <p:cNvPicPr>
            <a:picLocks noChangeAspect="1"/>
          </p:cNvPicPr>
          <p:nvPr/>
        </p:nvPicPr>
        <p:blipFill rotWithShape="1">
          <a:blip r:embed="rId3">
            <a:extLst>
              <a:ext uri="{28A0092B-C50C-407E-A947-70E740481C1C}">
                <a14:useLocalDpi xmlns:a14="http://schemas.microsoft.com/office/drawing/2010/main" val="0"/>
              </a:ext>
            </a:extLst>
          </a:blip>
          <a:srcRect t="38744" r="38838"/>
          <a:stretch/>
        </p:blipFill>
        <p:spPr>
          <a:xfrm>
            <a:off x="0" y="-596901"/>
            <a:ext cx="12192000" cy="9144001"/>
          </a:xfrm>
          <a:prstGeom prst="rect">
            <a:avLst/>
          </a:prstGeom>
        </p:spPr>
      </p:pic>
      <p:sp>
        <p:nvSpPr>
          <p:cNvPr id="7" name="Rectangle 6"/>
          <p:cNvSpPr/>
          <p:nvPr/>
        </p:nvSpPr>
        <p:spPr>
          <a:xfrm>
            <a:off x="9442401" y="6527961"/>
            <a:ext cx="1387643" cy="276999"/>
          </a:xfrm>
          <a:prstGeom prst="rect">
            <a:avLst/>
          </a:prstGeom>
        </p:spPr>
        <p:txBody>
          <a:bodyPr wrap="square">
            <a:spAutoFit/>
          </a:bodyPr>
          <a:lstStyle/>
          <a:p>
            <a:r>
              <a:rPr lang="en-GB" sz="1200" dirty="0"/>
              <a:t>© Ella Garrud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pic>
        <p:nvPicPr>
          <p:cNvPr id="2" name="Picture 1"/>
          <p:cNvPicPr>
            <a:picLocks noChangeAspect="1"/>
          </p:cNvPicPr>
          <p:nvPr/>
        </p:nvPicPr>
        <p:blipFill>
          <a:blip r:embed="rId5"/>
          <a:stretch>
            <a:fillRect/>
          </a:stretch>
        </p:blipFill>
        <p:spPr>
          <a:xfrm>
            <a:off x="1276784" y="1502496"/>
            <a:ext cx="9553260" cy="1926503"/>
          </a:xfrm>
          <a:prstGeom prst="rect">
            <a:avLst/>
          </a:prstGeom>
        </p:spPr>
      </p:pic>
    </p:spTree>
    <p:extLst>
      <p:ext uri="{BB962C8B-B14F-4D97-AF65-F5344CB8AC3E}">
        <p14:creationId xmlns:p14="http://schemas.microsoft.com/office/powerpoint/2010/main" val="153952835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38C78D5-03A4-444B-A699-15A21ECD27BC}"/>
              </a:ext>
            </a:extLst>
          </p:cNvPr>
          <p:cNvPicPr>
            <a:picLocks noChangeAspect="1"/>
          </p:cNvPicPr>
          <p:nvPr/>
        </p:nvPicPr>
        <p:blipFill rotWithShape="1">
          <a:blip r:embed="rId3">
            <a:extLst>
              <a:ext uri="{28A0092B-C50C-407E-A947-70E740481C1C}">
                <a14:useLocalDpi xmlns:a14="http://schemas.microsoft.com/office/drawing/2010/main" val="0"/>
              </a:ext>
            </a:extLst>
          </a:blip>
          <a:srcRect t="38744" r="38838"/>
          <a:stretch/>
        </p:blipFill>
        <p:spPr>
          <a:xfrm>
            <a:off x="0" y="-596901"/>
            <a:ext cx="12192000" cy="9144001"/>
          </a:xfrm>
          <a:prstGeom prst="rect">
            <a:avLst/>
          </a:prstGeom>
        </p:spPr>
      </p:pic>
      <p:sp>
        <p:nvSpPr>
          <p:cNvPr id="7" name="Rectangle 6"/>
          <p:cNvSpPr/>
          <p:nvPr/>
        </p:nvSpPr>
        <p:spPr>
          <a:xfrm>
            <a:off x="9442401" y="6527961"/>
            <a:ext cx="1387643" cy="276999"/>
          </a:xfrm>
          <a:prstGeom prst="rect">
            <a:avLst/>
          </a:prstGeom>
        </p:spPr>
        <p:txBody>
          <a:bodyPr wrap="square">
            <a:spAutoFit/>
          </a:bodyPr>
          <a:lstStyle/>
          <a:p>
            <a:r>
              <a:rPr lang="en-GB" sz="1200" dirty="0"/>
              <a:t>© Ella Garrud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sp>
        <p:nvSpPr>
          <p:cNvPr id="8" name="Rectangle 7">
            <a:extLst>
              <a:ext uri="{FF2B5EF4-FFF2-40B4-BE49-F238E27FC236}">
                <a16:creationId xmlns:a16="http://schemas.microsoft.com/office/drawing/2014/main" id="{073C00EA-2904-4C3B-B551-EF6A46792F74}"/>
              </a:ext>
            </a:extLst>
          </p:cNvPr>
          <p:cNvSpPr/>
          <p:nvPr/>
        </p:nvSpPr>
        <p:spPr>
          <a:xfrm>
            <a:off x="534513" y="600010"/>
            <a:ext cx="7869654" cy="523220"/>
          </a:xfrm>
          <a:prstGeom prst="rect">
            <a:avLst/>
          </a:prstGeom>
          <a:solidFill>
            <a:schemeClr val="bg1"/>
          </a:solidFill>
        </p:spPr>
        <p:txBody>
          <a:bodyPr wrap="square">
            <a:spAutoFit/>
          </a:bodyPr>
          <a:lstStyle/>
          <a:p>
            <a:r>
              <a:rPr lang="en-GB" sz="2800" b="1" dirty="0" smtClean="0">
                <a:latin typeface="Segoe UI" panose="020B0502040204020203" pitchFamily="34" charset="0"/>
                <a:cs typeface="Segoe UI" panose="020B0502040204020203" pitchFamily="34" charset="0"/>
              </a:rPr>
              <a:t>Animals that can be found on sandy beaches:</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046789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CD0D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8B43CA3-5F7E-4B43-8DD5-06541C57EC02}"/>
              </a:ext>
            </a:extLst>
          </p:cNvPr>
          <p:cNvPicPr>
            <a:picLocks noChangeAspect="1"/>
          </p:cNvPicPr>
          <p:nvPr/>
        </p:nvPicPr>
        <p:blipFill rotWithShape="1">
          <a:blip r:embed="rId3">
            <a:extLst>
              <a:ext uri="{28A0092B-C50C-407E-A947-70E740481C1C}">
                <a14:useLocalDpi xmlns:a14="http://schemas.microsoft.com/office/drawing/2010/main" val="0"/>
              </a:ext>
            </a:extLst>
          </a:blip>
          <a:srcRect l="13896" t="22261" r="10899" b="2671"/>
          <a:stretch/>
        </p:blipFill>
        <p:spPr>
          <a:xfrm>
            <a:off x="-88900" y="-1198095"/>
            <a:ext cx="12280900" cy="9193898"/>
          </a:xfrm>
          <a:prstGeom prst="rect">
            <a:avLst/>
          </a:prstGeom>
        </p:spPr>
      </p:pic>
      <p:sp>
        <p:nvSpPr>
          <p:cNvPr id="6" name="Rectangle 5"/>
          <p:cNvSpPr/>
          <p:nvPr/>
        </p:nvSpPr>
        <p:spPr>
          <a:xfrm>
            <a:off x="10970639" y="6502561"/>
            <a:ext cx="1387643" cy="276999"/>
          </a:xfrm>
          <a:prstGeom prst="rect">
            <a:avLst/>
          </a:prstGeom>
        </p:spPr>
        <p:txBody>
          <a:bodyPr wrap="square">
            <a:spAutoFit/>
          </a:bodyPr>
          <a:lstStyle/>
          <a:p>
            <a:r>
              <a:rPr lang="en-GB" sz="1200" dirty="0"/>
              <a:t>© Ella Garrud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pic>
        <p:nvPicPr>
          <p:cNvPr id="2" name="Picture 1"/>
          <p:cNvPicPr>
            <a:picLocks noChangeAspect="1"/>
          </p:cNvPicPr>
          <p:nvPr/>
        </p:nvPicPr>
        <p:blipFill>
          <a:blip r:embed="rId5"/>
          <a:stretch>
            <a:fillRect/>
          </a:stretch>
        </p:blipFill>
        <p:spPr>
          <a:xfrm>
            <a:off x="1523603" y="2183115"/>
            <a:ext cx="9144793" cy="1926503"/>
          </a:xfrm>
          <a:prstGeom prst="rect">
            <a:avLst/>
          </a:prstGeom>
        </p:spPr>
      </p:pic>
    </p:spTree>
    <p:extLst>
      <p:ext uri="{BB962C8B-B14F-4D97-AF65-F5344CB8AC3E}">
        <p14:creationId xmlns:p14="http://schemas.microsoft.com/office/powerpoint/2010/main" val="353132732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CD0D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4300"/>
            <a:ext cx="12192000" cy="9144000"/>
          </a:xfrm>
          <a:prstGeom prst="rect">
            <a:avLst/>
          </a:prstGeom>
        </p:spPr>
      </p:pic>
      <p:sp>
        <p:nvSpPr>
          <p:cNvPr id="12" name="Rectangle 11"/>
          <p:cNvSpPr/>
          <p:nvPr/>
        </p:nvSpPr>
        <p:spPr>
          <a:xfrm>
            <a:off x="193086" y="37997"/>
            <a:ext cx="4572000" cy="276999"/>
          </a:xfrm>
          <a:prstGeom prst="rect">
            <a:avLst/>
          </a:prstGeom>
        </p:spPr>
        <p:txBody>
          <a:bodyPr>
            <a:spAutoFit/>
          </a:bodyPr>
          <a:lstStyle/>
          <a:p>
            <a:r>
              <a:rPr lang="en-GB" sz="1200" dirty="0"/>
              <a:t>© BARRY YATES / Sussex Wildlife Trust.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sp>
        <p:nvSpPr>
          <p:cNvPr id="6" name="Rectangle 5">
            <a:extLst>
              <a:ext uri="{FF2B5EF4-FFF2-40B4-BE49-F238E27FC236}">
                <a16:creationId xmlns:a16="http://schemas.microsoft.com/office/drawing/2014/main" id="{073C00EA-2904-4C3B-B551-EF6A46792F74}"/>
              </a:ext>
            </a:extLst>
          </p:cNvPr>
          <p:cNvSpPr/>
          <p:nvPr/>
        </p:nvSpPr>
        <p:spPr>
          <a:xfrm>
            <a:off x="534513" y="600010"/>
            <a:ext cx="8110723" cy="523220"/>
          </a:xfrm>
          <a:prstGeom prst="rect">
            <a:avLst/>
          </a:prstGeom>
          <a:solidFill>
            <a:schemeClr val="bg1"/>
          </a:solidFill>
        </p:spPr>
        <p:txBody>
          <a:bodyPr wrap="square">
            <a:spAutoFit/>
          </a:bodyPr>
          <a:lstStyle/>
          <a:p>
            <a:r>
              <a:rPr lang="en-GB" sz="2800" b="1" dirty="0" smtClean="0">
                <a:latin typeface="Segoe UI" panose="020B0502040204020203" pitchFamily="34" charset="0"/>
                <a:cs typeface="Segoe UI" panose="020B0502040204020203" pitchFamily="34" charset="0"/>
              </a:rPr>
              <a:t>Animals that can be found on shingle beaches:</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122783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CD0D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DA8223-E990-4E45-930F-28BE1C3FA652}"/>
              </a:ext>
            </a:extLst>
          </p:cNvPr>
          <p:cNvPicPr>
            <a:picLocks noChangeAspect="1"/>
          </p:cNvPicPr>
          <p:nvPr/>
        </p:nvPicPr>
        <p:blipFill rotWithShape="1">
          <a:blip r:embed="rId3">
            <a:extLst>
              <a:ext uri="{28A0092B-C50C-407E-A947-70E740481C1C}">
                <a14:useLocalDpi xmlns:a14="http://schemas.microsoft.com/office/drawing/2010/main" val="0"/>
              </a:ext>
            </a:extLst>
          </a:blip>
          <a:srcRect l="18698" t="21987" r="6198" b="3013"/>
          <a:stretch/>
        </p:blipFill>
        <p:spPr>
          <a:xfrm>
            <a:off x="0" y="-965391"/>
            <a:ext cx="12192000" cy="9131491"/>
          </a:xfrm>
          <a:prstGeom prst="rect">
            <a:avLst/>
          </a:prstGeom>
        </p:spPr>
      </p:pic>
      <p:sp>
        <p:nvSpPr>
          <p:cNvPr id="7" name="Rectangle 6"/>
          <p:cNvSpPr/>
          <p:nvPr/>
        </p:nvSpPr>
        <p:spPr>
          <a:xfrm>
            <a:off x="11020544" y="6527961"/>
            <a:ext cx="1387643" cy="276999"/>
          </a:xfrm>
          <a:prstGeom prst="rect">
            <a:avLst/>
          </a:prstGeom>
        </p:spPr>
        <p:txBody>
          <a:bodyPr wrap="square">
            <a:spAutoFit/>
          </a:bodyPr>
          <a:lstStyle/>
          <a:p>
            <a:r>
              <a:rPr lang="en-GB" sz="1200" dirty="0"/>
              <a:t>© Ella Garrud</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pic>
        <p:nvPicPr>
          <p:cNvPr id="2" name="Picture 1"/>
          <p:cNvPicPr>
            <a:picLocks noChangeAspect="1"/>
          </p:cNvPicPr>
          <p:nvPr/>
        </p:nvPicPr>
        <p:blipFill>
          <a:blip r:embed="rId5"/>
          <a:stretch>
            <a:fillRect/>
          </a:stretch>
        </p:blipFill>
        <p:spPr>
          <a:xfrm>
            <a:off x="1523603" y="1202160"/>
            <a:ext cx="9144793" cy="1926503"/>
          </a:xfrm>
          <a:prstGeom prst="rect">
            <a:avLst/>
          </a:prstGeom>
        </p:spPr>
      </p:pic>
    </p:spTree>
    <p:extLst>
      <p:ext uri="{BB962C8B-B14F-4D97-AF65-F5344CB8AC3E}">
        <p14:creationId xmlns:p14="http://schemas.microsoft.com/office/powerpoint/2010/main" val="420053134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CD0D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DA8223-E990-4E45-930F-28BE1C3FA652}"/>
              </a:ext>
            </a:extLst>
          </p:cNvPr>
          <p:cNvPicPr>
            <a:picLocks noChangeAspect="1"/>
          </p:cNvPicPr>
          <p:nvPr/>
        </p:nvPicPr>
        <p:blipFill rotWithShape="1">
          <a:blip r:embed="rId3">
            <a:extLst>
              <a:ext uri="{28A0092B-C50C-407E-A947-70E740481C1C}">
                <a14:useLocalDpi xmlns:a14="http://schemas.microsoft.com/office/drawing/2010/main" val="0"/>
              </a:ext>
            </a:extLst>
          </a:blip>
          <a:srcRect l="18698" t="21987" r="6198" b="3013"/>
          <a:stretch/>
        </p:blipFill>
        <p:spPr>
          <a:xfrm>
            <a:off x="0" y="-965391"/>
            <a:ext cx="12192000" cy="9131491"/>
          </a:xfrm>
          <a:prstGeom prst="rect">
            <a:avLst/>
          </a:prstGeom>
        </p:spPr>
      </p:pic>
      <p:sp>
        <p:nvSpPr>
          <p:cNvPr id="7" name="Rectangle 6"/>
          <p:cNvSpPr/>
          <p:nvPr/>
        </p:nvSpPr>
        <p:spPr>
          <a:xfrm>
            <a:off x="11020544" y="6527961"/>
            <a:ext cx="1387643" cy="276999"/>
          </a:xfrm>
          <a:prstGeom prst="rect">
            <a:avLst/>
          </a:prstGeom>
        </p:spPr>
        <p:txBody>
          <a:bodyPr wrap="square">
            <a:spAutoFit/>
          </a:bodyPr>
          <a:lstStyle/>
          <a:p>
            <a:r>
              <a:rPr lang="en-GB" sz="1200" dirty="0"/>
              <a:t>© Ella Garrud</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sp>
        <p:nvSpPr>
          <p:cNvPr id="9" name="Rectangle 8">
            <a:extLst>
              <a:ext uri="{FF2B5EF4-FFF2-40B4-BE49-F238E27FC236}">
                <a16:creationId xmlns:a16="http://schemas.microsoft.com/office/drawing/2014/main" id="{073C00EA-2904-4C3B-B551-EF6A46792F74}"/>
              </a:ext>
            </a:extLst>
          </p:cNvPr>
          <p:cNvSpPr/>
          <p:nvPr/>
        </p:nvSpPr>
        <p:spPr>
          <a:xfrm>
            <a:off x="534513" y="600010"/>
            <a:ext cx="6980192" cy="523220"/>
          </a:xfrm>
          <a:prstGeom prst="rect">
            <a:avLst/>
          </a:prstGeom>
          <a:solidFill>
            <a:schemeClr val="bg1"/>
          </a:solidFill>
        </p:spPr>
        <p:txBody>
          <a:bodyPr wrap="square">
            <a:spAutoFit/>
          </a:bodyPr>
          <a:lstStyle/>
          <a:p>
            <a:r>
              <a:rPr lang="en-GB" sz="2800" b="1" dirty="0" smtClean="0">
                <a:latin typeface="Segoe UI" panose="020B0502040204020203" pitchFamily="34" charset="0"/>
                <a:cs typeface="Segoe UI" panose="020B0502040204020203" pitchFamily="34" charset="0"/>
              </a:rPr>
              <a:t>Animals that can be found in </a:t>
            </a:r>
            <a:r>
              <a:rPr lang="en-GB" sz="2800" b="1" dirty="0" err="1" smtClean="0">
                <a:latin typeface="Segoe UI" panose="020B0502040204020203" pitchFamily="34" charset="0"/>
                <a:cs typeface="Segoe UI" panose="020B0502040204020203" pitchFamily="34" charset="0"/>
              </a:rPr>
              <a:t>rockpools</a:t>
            </a:r>
            <a:r>
              <a:rPr lang="en-GB" sz="2800" b="1" dirty="0" smtClean="0">
                <a:latin typeface="Segoe UI" panose="020B0502040204020203" pitchFamily="34" charset="0"/>
                <a:cs typeface="Segoe UI" panose="020B0502040204020203" pitchFamily="34" charset="0"/>
              </a:rPr>
              <a:t>:</a:t>
            </a:r>
            <a:endParaRPr lang="en-GB" sz="28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96913375"/>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1143000"/>
            <a:ext cx="12192000" cy="9144000"/>
          </a:xfrm>
          <a:prstGeom prst="rect">
            <a:avLst/>
          </a:prstGeom>
        </p:spPr>
      </p:pic>
      <p:sp>
        <p:nvSpPr>
          <p:cNvPr id="5" name="Rectangle 4"/>
          <p:cNvSpPr/>
          <p:nvPr/>
        </p:nvSpPr>
        <p:spPr>
          <a:xfrm>
            <a:off x="10970639" y="6527961"/>
            <a:ext cx="1387643" cy="276999"/>
          </a:xfrm>
          <a:prstGeom prst="rect">
            <a:avLst/>
          </a:prstGeom>
        </p:spPr>
        <p:txBody>
          <a:bodyPr wrap="square">
            <a:spAutoFit/>
          </a:bodyPr>
          <a:lstStyle/>
          <a:p>
            <a:r>
              <a:rPr lang="en-GB" sz="1200" dirty="0"/>
              <a:t>© Ella Garrud</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9145" y="-292820"/>
            <a:ext cx="2493437" cy="1785661"/>
          </a:xfrm>
          <a:prstGeom prst="rect">
            <a:avLst/>
          </a:prstGeom>
        </p:spPr>
      </p:pic>
      <p:pic>
        <p:nvPicPr>
          <p:cNvPr id="2" name="Picture 1"/>
          <p:cNvPicPr>
            <a:picLocks noChangeAspect="1"/>
          </p:cNvPicPr>
          <p:nvPr/>
        </p:nvPicPr>
        <p:blipFill>
          <a:blip r:embed="rId5"/>
          <a:stretch>
            <a:fillRect/>
          </a:stretch>
        </p:blipFill>
        <p:spPr>
          <a:xfrm>
            <a:off x="1523603" y="1379769"/>
            <a:ext cx="9144793" cy="1926503"/>
          </a:xfrm>
          <a:prstGeom prst="rect">
            <a:avLst/>
          </a:prstGeom>
        </p:spPr>
      </p:pic>
    </p:spTree>
    <p:extLst>
      <p:ext uri="{BB962C8B-B14F-4D97-AF65-F5344CB8AC3E}">
        <p14:creationId xmlns:p14="http://schemas.microsoft.com/office/powerpoint/2010/main" val="73224154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SWT template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SWT ppt template 2015</Template>
  <TotalTime>6248</TotalTime>
  <Words>669</Words>
  <Application>Microsoft Office PowerPoint</Application>
  <PresentationFormat>Widescreen</PresentationFormat>
  <Paragraphs>41</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ＭＳ Ｐゴシック</vt:lpstr>
      <vt:lpstr>Adelle</vt:lpstr>
      <vt:lpstr>Arial</vt:lpstr>
      <vt:lpstr>Calibri</vt:lpstr>
      <vt:lpstr>Lato</vt:lpstr>
      <vt:lpstr>Segoe UI</vt:lpstr>
      <vt:lpstr>SWT template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SWT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Emma</dc:creator>
  <cp:lastModifiedBy>Garrud, Ella</cp:lastModifiedBy>
  <cp:revision>147</cp:revision>
  <dcterms:created xsi:type="dcterms:W3CDTF">2018-10-09T10:49:29Z</dcterms:created>
  <dcterms:modified xsi:type="dcterms:W3CDTF">2022-12-14T12:07:38Z</dcterms:modified>
</cp:coreProperties>
</file>